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1" r:id="rId5"/>
    <p:sldId id="262" r:id="rId6"/>
    <p:sldId id="263" r:id="rId7"/>
    <p:sldId id="265" r:id="rId8"/>
    <p:sldId id="306" r:id="rId9"/>
    <p:sldId id="307" r:id="rId10"/>
    <p:sldId id="316" r:id="rId11"/>
    <p:sldId id="317" r:id="rId12"/>
    <p:sldId id="318" r:id="rId13"/>
    <p:sldId id="319" r:id="rId14"/>
    <p:sldId id="322" r:id="rId15"/>
    <p:sldId id="323" r:id="rId16"/>
    <p:sldId id="324" r:id="rId17"/>
    <p:sldId id="320" r:id="rId18"/>
    <p:sldId id="321" r:id="rId19"/>
    <p:sldId id="315" r:id="rId20"/>
    <p:sldId id="314" r:id="rId2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121" d="100"/>
          <a:sy n="121" d="100"/>
        </p:scale>
        <p:origin x="510" y="90"/>
      </p:cViewPr>
      <p:guideLst>
        <p:guide orient="horz" pos="2160"/>
        <p:guide pos="2880"/>
      </p:guideLst>
    </p:cSldViewPr>
  </p:slideViewPr>
  <p:outlineViewPr>
    <p:cViewPr>
      <p:scale>
        <a:sx n="33" d="100"/>
        <a:sy n="33" d="100"/>
      </p:scale>
      <p:origin x="834"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7 - Τίτλος"/>
          <p:cNvSpPr>
            <a:spLocks noGrp="1"/>
          </p:cNvSpPr>
          <p:nvPr>
            <p:ph type="ctrTitle"/>
          </p:nvPr>
        </p:nvSpPr>
        <p:spPr>
          <a:xfrm>
            <a:off x="2286000" y="3124200"/>
            <a:ext cx="6172200" cy="1894362"/>
          </a:xfrm>
        </p:spPr>
        <p:txBody>
          <a:bodyPr/>
          <a:lstStyle>
            <a:lvl1pPr>
              <a:defRPr b="1"/>
            </a:lvl1pPr>
          </a:lstStyle>
          <a:p>
            <a:r>
              <a:rPr kumimoji="0" lang="el-GR"/>
              <a:t>Kλικ για επεξεργασία του τίτλου</a:t>
            </a:r>
            <a:endParaRPr kumimoji="0" lang="en-US"/>
          </a:p>
        </p:txBody>
      </p:sp>
      <p:sp>
        <p:nvSpPr>
          <p:cNvPr id="9" name="8 - Υπότιτλος"/>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bwMode="auto">
          <a:xfrm rot="5400000">
            <a:off x="7764621" y="1174097"/>
            <a:ext cx="2286000" cy="381000"/>
          </a:xfrm>
        </p:spPr>
        <p:txBody>
          <a:bodyPr/>
          <a:lstStyle/>
          <a:p>
            <a:fld id="{9E440BB5-AE12-458D-8E57-F914E0B49100}" type="datetimeFigureOut">
              <a:rPr lang="el-GR" smtClean="0"/>
              <a:pPr/>
              <a:t>7/7/2025</a:t>
            </a:fld>
            <a:endParaRPr lang="el-GR" dirty="0"/>
          </a:p>
        </p:txBody>
      </p:sp>
      <p:sp>
        <p:nvSpPr>
          <p:cNvPr id="17" name="16 - Θέση υποσέλιδου"/>
          <p:cNvSpPr>
            <a:spLocks noGrp="1"/>
          </p:cNvSpPr>
          <p:nvPr>
            <p:ph type="ftr" sz="quarter" idx="11"/>
          </p:nvPr>
        </p:nvSpPr>
        <p:spPr bwMode="auto">
          <a:xfrm rot="5400000">
            <a:off x="7077269" y="4181669"/>
            <a:ext cx="3657600" cy="384048"/>
          </a:xfrm>
        </p:spPr>
        <p:txBody>
          <a:bodyPr/>
          <a:lstStyle/>
          <a:p>
            <a:endParaRPr lang="el-GR" dirty="0"/>
          </a:p>
        </p:txBody>
      </p:sp>
      <p:sp>
        <p:nvSpPr>
          <p:cNvPr id="10" name="9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11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13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17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14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 Ευθεία γραμμή σύνδεσης"/>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26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Έλλειψη"/>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 Έλλειψη"/>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 Θέση αριθμού διαφάνειας"/>
          <p:cNvSpPr>
            <a:spLocks noGrp="1"/>
          </p:cNvSpPr>
          <p:nvPr>
            <p:ph type="sldNum" sz="quarter" idx="12"/>
          </p:nvPr>
        </p:nvSpPr>
        <p:spPr bwMode="auto">
          <a:xfrm>
            <a:off x="1325544" y="4928702"/>
            <a:ext cx="609600" cy="517524"/>
          </a:xfrm>
        </p:spPr>
        <p:txBody>
          <a:bodyPr/>
          <a:lstStyle/>
          <a:p>
            <a:fld id="{380389B8-0C2E-4992-9147-3EB1700738DA}" type="slidenum">
              <a:rPr lang="el-GR" smtClean="0"/>
              <a:pPr/>
              <a:t>‹Nº›</a:t>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9E440BB5-AE12-458D-8E57-F914E0B49100}" type="datetimeFigureOut">
              <a:rPr lang="el-GR" smtClean="0"/>
              <a:pPr/>
              <a:t>7/7/2025</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80389B8-0C2E-4992-9147-3EB1700738DA}" type="slidenum">
              <a:rPr lang="el-GR" smtClean="0"/>
              <a:pPr/>
              <a:t>‹Nº›</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676400" cy="5851525"/>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9E440BB5-AE12-458D-8E57-F914E0B49100}" type="datetimeFigureOut">
              <a:rPr lang="el-GR" smtClean="0"/>
              <a:pPr/>
              <a:t>7/7/2025</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80389B8-0C2E-4992-9147-3EB1700738DA}" type="slidenum">
              <a:rPr lang="el-GR" smtClean="0"/>
              <a:pPr/>
              <a:t>‹Nº›</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8" name="7 - Θέση περιεχομένου"/>
          <p:cNvSpPr>
            <a:spLocks noGrp="1"/>
          </p:cNvSpPr>
          <p:nvPr>
            <p:ph sz="quarter" idx="1"/>
          </p:nvPr>
        </p:nvSpPr>
        <p:spPr>
          <a:xfrm>
            <a:off x="457200" y="1600200"/>
            <a:ext cx="7467600" cy="4873752"/>
          </a:xfrm>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6 - Θέση ημερομηνίας"/>
          <p:cNvSpPr>
            <a:spLocks noGrp="1"/>
          </p:cNvSpPr>
          <p:nvPr>
            <p:ph type="dt" sz="half" idx="14"/>
          </p:nvPr>
        </p:nvSpPr>
        <p:spPr/>
        <p:txBody>
          <a:bodyPr rtlCol="0"/>
          <a:lstStyle/>
          <a:p>
            <a:fld id="{9E440BB5-AE12-458D-8E57-F914E0B49100}" type="datetimeFigureOut">
              <a:rPr lang="el-GR" smtClean="0"/>
              <a:pPr/>
              <a:t>7/7/2025</a:t>
            </a:fld>
            <a:endParaRPr lang="el-GR" dirty="0"/>
          </a:p>
        </p:txBody>
      </p:sp>
      <p:sp>
        <p:nvSpPr>
          <p:cNvPr id="9" name="8 - Θέση αριθμού διαφάνειας"/>
          <p:cNvSpPr>
            <a:spLocks noGrp="1"/>
          </p:cNvSpPr>
          <p:nvPr>
            <p:ph type="sldNum" sz="quarter" idx="15"/>
          </p:nvPr>
        </p:nvSpPr>
        <p:spPr/>
        <p:txBody>
          <a:bodyPr rtlCol="0"/>
          <a:lstStyle/>
          <a:p>
            <a:fld id="{380389B8-0C2E-4992-9147-3EB1700738DA}" type="slidenum">
              <a:rPr lang="el-GR" smtClean="0"/>
              <a:pPr/>
              <a:t>‹Nº›</a:t>
            </a:fld>
            <a:endParaRPr lang="el-GR" dirty="0"/>
          </a:p>
        </p:txBody>
      </p:sp>
      <p:sp>
        <p:nvSpPr>
          <p:cNvPr id="10" name="9 - Θέση υποσέλιδου"/>
          <p:cNvSpPr>
            <a:spLocks noGrp="1"/>
          </p:cNvSpPr>
          <p:nvPr>
            <p:ph type="ftr" sz="quarter" idx="16"/>
          </p:nvPr>
        </p:nvSpPr>
        <p:spPr/>
        <p:txBody>
          <a:bodyPr rtlCol="0"/>
          <a:lstStyle/>
          <a:p>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0" y="2895600"/>
            <a:ext cx="6172200" cy="2053590"/>
          </a:xfrm>
        </p:spPr>
        <p:txBody>
          <a:bodyPr/>
          <a:lstStyle>
            <a:lvl1pPr algn="l">
              <a:buNone/>
              <a:defRPr sz="3000" b="1" cap="small" baseline="0"/>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bwMode="auto">
          <a:xfrm rot="5400000">
            <a:off x="7763256" y="1170432"/>
            <a:ext cx="2286000" cy="381000"/>
          </a:xfrm>
        </p:spPr>
        <p:txBody>
          <a:bodyPr/>
          <a:lstStyle/>
          <a:p>
            <a:fld id="{9E440BB5-AE12-458D-8E57-F914E0B49100}" type="datetimeFigureOut">
              <a:rPr lang="el-GR" smtClean="0"/>
              <a:pPr/>
              <a:t>7/7/2025</a:t>
            </a:fld>
            <a:endParaRPr lang="el-GR" dirty="0"/>
          </a:p>
        </p:txBody>
      </p:sp>
      <p:sp>
        <p:nvSpPr>
          <p:cNvPr id="5" name="4 - Θέση υποσέλιδου"/>
          <p:cNvSpPr>
            <a:spLocks noGrp="1"/>
          </p:cNvSpPr>
          <p:nvPr>
            <p:ph type="ftr" sz="quarter" idx="11"/>
          </p:nvPr>
        </p:nvSpPr>
        <p:spPr bwMode="auto">
          <a:xfrm rot="5400000">
            <a:off x="7077456" y="4178808"/>
            <a:ext cx="3657600" cy="384048"/>
          </a:xfrm>
        </p:spPr>
        <p:txBody>
          <a:bodyPr/>
          <a:lstStyle/>
          <a:p>
            <a:endParaRPr lang="el-GR" dirty="0"/>
          </a:p>
        </p:txBody>
      </p:sp>
      <p:sp>
        <p:nvSpPr>
          <p:cNvPr id="9" name="8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9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11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13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14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17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 Έλλειψη"/>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 Έλλειψη"/>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Έλλειψη"/>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Ευθεία γραμμή σύνδεσης"/>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5 - Θέση αριθμού διαφάνειας"/>
          <p:cNvSpPr>
            <a:spLocks noGrp="1"/>
          </p:cNvSpPr>
          <p:nvPr>
            <p:ph type="sldNum" sz="quarter" idx="12"/>
          </p:nvPr>
        </p:nvSpPr>
        <p:spPr bwMode="auto">
          <a:xfrm>
            <a:off x="1340616" y="4928702"/>
            <a:ext cx="609600" cy="517524"/>
          </a:xfrm>
        </p:spPr>
        <p:txBody>
          <a:bodyPr/>
          <a:lstStyle/>
          <a:p>
            <a:fld id="{380389B8-0C2E-4992-9147-3EB1700738DA}" type="slidenum">
              <a:rPr lang="el-GR" smtClean="0"/>
              <a:pPr/>
              <a:t>‹Nº›</a:t>
            </a:fld>
            <a:endParaRPr lang="el-GR"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9E440BB5-AE12-458D-8E57-F914E0B49100}" type="datetimeFigureOut">
              <a:rPr lang="el-GR" smtClean="0"/>
              <a:pPr/>
              <a:t>7/7/2025</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80389B8-0C2E-4992-9147-3EB1700738DA}" type="slidenum">
              <a:rPr lang="el-GR" smtClean="0"/>
              <a:pPr/>
              <a:t>‹Nº›</a:t>
            </a:fld>
            <a:endParaRPr lang="el-GR" dirty="0"/>
          </a:p>
        </p:txBody>
      </p:sp>
      <p:sp>
        <p:nvSpPr>
          <p:cNvPr id="9" name="8 - Θέση περιεχομένου"/>
          <p:cNvSpPr>
            <a:spLocks noGrp="1"/>
          </p:cNvSpPr>
          <p:nvPr>
            <p:ph sz="quarter" idx="1"/>
          </p:nvPr>
        </p:nvSpPr>
        <p:spPr>
          <a:xfrm>
            <a:off x="457200" y="1600200"/>
            <a:ext cx="3657600" cy="4572000"/>
          </a:xfrm>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1" name="10 - Θέση περιεχομένου"/>
          <p:cNvSpPr>
            <a:spLocks noGrp="1"/>
          </p:cNvSpPr>
          <p:nvPr>
            <p:ph sz="quarter" idx="2"/>
          </p:nvPr>
        </p:nvSpPr>
        <p:spPr>
          <a:xfrm>
            <a:off x="4270248" y="1600200"/>
            <a:ext cx="3657600" cy="4572000"/>
          </a:xfrm>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543800" cy="1143000"/>
          </a:xfrm>
        </p:spPr>
        <p:txBody>
          <a:bodyPr anchor="b"/>
          <a:lstStyle>
            <a:lvl1pPr>
              <a:defRPr/>
            </a:lvl1pPr>
          </a:lstStyle>
          <a:p>
            <a:r>
              <a:rPr kumimoji="0" lang="el-GR"/>
              <a:t>Kλικ για επεξεργασία του τίτλου</a:t>
            </a:r>
            <a:endParaRPr kumimoji="0" lang="en-US"/>
          </a:p>
        </p:txBody>
      </p:sp>
      <p:sp>
        <p:nvSpPr>
          <p:cNvPr id="7" name="6 - Θέση ημερομηνίας"/>
          <p:cNvSpPr>
            <a:spLocks noGrp="1"/>
          </p:cNvSpPr>
          <p:nvPr>
            <p:ph type="dt" sz="half" idx="10"/>
          </p:nvPr>
        </p:nvSpPr>
        <p:spPr/>
        <p:txBody>
          <a:bodyPr/>
          <a:lstStyle/>
          <a:p>
            <a:fld id="{9E440BB5-AE12-458D-8E57-F914E0B49100}" type="datetimeFigureOut">
              <a:rPr lang="el-GR" smtClean="0"/>
              <a:pPr/>
              <a:t>7/7/2025</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380389B8-0C2E-4992-9147-3EB1700738DA}" type="slidenum">
              <a:rPr lang="el-GR" smtClean="0"/>
              <a:pPr/>
              <a:t>‹Nº›</a:t>
            </a:fld>
            <a:endParaRPr lang="el-GR" dirty="0"/>
          </a:p>
        </p:txBody>
      </p:sp>
      <p:sp>
        <p:nvSpPr>
          <p:cNvPr id="11" name="10 - Θέση περιεχομένου"/>
          <p:cNvSpPr>
            <a:spLocks noGrp="1"/>
          </p:cNvSpPr>
          <p:nvPr>
            <p:ph sz="quarter" idx="2"/>
          </p:nvPr>
        </p:nvSpPr>
        <p:spPr>
          <a:xfrm>
            <a:off x="457200" y="2362200"/>
            <a:ext cx="3657600" cy="3886200"/>
          </a:xfrm>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3" name="12 - Θέση περιεχομένου"/>
          <p:cNvSpPr>
            <a:spLocks noGrp="1"/>
          </p:cNvSpPr>
          <p:nvPr>
            <p:ph sz="quarter" idx="4"/>
          </p:nvPr>
        </p:nvSpPr>
        <p:spPr>
          <a:xfrm>
            <a:off x="4371975" y="2362200"/>
            <a:ext cx="3657600" cy="3886200"/>
          </a:xfrm>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2" name="11 - Θέση κειμένου"/>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a:t>Kλικ για επεξεργασία των στυλ του υποδείγματος</a:t>
            </a:r>
          </a:p>
        </p:txBody>
      </p:sp>
      <p:sp>
        <p:nvSpPr>
          <p:cNvPr id="14" name="13 - Θέση κειμένου"/>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6" name="5 - Θέση ημερομηνίας"/>
          <p:cNvSpPr>
            <a:spLocks noGrp="1"/>
          </p:cNvSpPr>
          <p:nvPr>
            <p:ph type="dt" sz="half" idx="10"/>
          </p:nvPr>
        </p:nvSpPr>
        <p:spPr/>
        <p:txBody>
          <a:bodyPr rtlCol="0"/>
          <a:lstStyle/>
          <a:p>
            <a:fld id="{9E440BB5-AE12-458D-8E57-F914E0B49100}" type="datetimeFigureOut">
              <a:rPr lang="el-GR" smtClean="0"/>
              <a:pPr/>
              <a:t>7/7/2025</a:t>
            </a:fld>
            <a:endParaRPr lang="el-GR" dirty="0"/>
          </a:p>
        </p:txBody>
      </p:sp>
      <p:sp>
        <p:nvSpPr>
          <p:cNvPr id="7" name="6 - Θέση αριθμού διαφάνειας"/>
          <p:cNvSpPr>
            <a:spLocks noGrp="1"/>
          </p:cNvSpPr>
          <p:nvPr>
            <p:ph type="sldNum" sz="quarter" idx="11"/>
          </p:nvPr>
        </p:nvSpPr>
        <p:spPr/>
        <p:txBody>
          <a:bodyPr rtlCol="0"/>
          <a:lstStyle/>
          <a:p>
            <a:fld id="{380389B8-0C2E-4992-9147-3EB1700738DA}" type="slidenum">
              <a:rPr lang="el-GR" smtClean="0"/>
              <a:pPr/>
              <a:t>‹Nº›</a:t>
            </a:fld>
            <a:endParaRPr lang="el-GR" dirty="0"/>
          </a:p>
        </p:txBody>
      </p:sp>
      <p:sp>
        <p:nvSpPr>
          <p:cNvPr id="8" name="7 - Θέση υποσέλιδου"/>
          <p:cNvSpPr>
            <a:spLocks noGrp="1"/>
          </p:cNvSpPr>
          <p:nvPr>
            <p:ph type="ftr" sz="quarter" idx="12"/>
          </p:nvPr>
        </p:nvSpPr>
        <p:spPr/>
        <p:txBody>
          <a:bodyPr rtlCol="0"/>
          <a:lstStyle/>
          <a:p>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E440BB5-AE12-458D-8E57-F914E0B49100}" type="datetimeFigureOut">
              <a:rPr lang="el-GR" smtClean="0"/>
              <a:pPr/>
              <a:t>7/7/2025</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380389B8-0C2E-4992-9147-3EB1700738DA}" type="slidenum">
              <a:rPr lang="el-GR" smtClean="0"/>
              <a:pPr/>
              <a:t>‹Nº›</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9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 Τίτλος"/>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8" name="7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11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13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 Θέση περιεχομένου"/>
          <p:cNvSpPr>
            <a:spLocks noGrp="1"/>
          </p:cNvSpPr>
          <p:nvPr>
            <p:ph sz="quarter" idx="1"/>
          </p:nvPr>
        </p:nvSpPr>
        <p:spPr>
          <a:xfrm>
            <a:off x="304800" y="274320"/>
            <a:ext cx="5638800" cy="6327648"/>
          </a:xfrm>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21" name="20 - Θέση ημερομηνίας"/>
          <p:cNvSpPr>
            <a:spLocks noGrp="1"/>
          </p:cNvSpPr>
          <p:nvPr>
            <p:ph type="dt" sz="half" idx="14"/>
          </p:nvPr>
        </p:nvSpPr>
        <p:spPr/>
        <p:txBody>
          <a:bodyPr rtlCol="0"/>
          <a:lstStyle/>
          <a:p>
            <a:fld id="{9E440BB5-AE12-458D-8E57-F914E0B49100}" type="datetimeFigureOut">
              <a:rPr lang="el-GR" smtClean="0"/>
              <a:pPr/>
              <a:t>7/7/2025</a:t>
            </a:fld>
            <a:endParaRPr lang="el-GR" dirty="0"/>
          </a:p>
        </p:txBody>
      </p:sp>
      <p:sp>
        <p:nvSpPr>
          <p:cNvPr id="22" name="21 - Θέση αριθμού διαφάνειας"/>
          <p:cNvSpPr>
            <a:spLocks noGrp="1"/>
          </p:cNvSpPr>
          <p:nvPr>
            <p:ph type="sldNum" sz="quarter" idx="15"/>
          </p:nvPr>
        </p:nvSpPr>
        <p:spPr/>
        <p:txBody>
          <a:bodyPr rtlCol="0"/>
          <a:lstStyle/>
          <a:p>
            <a:fld id="{380389B8-0C2E-4992-9147-3EB1700738DA}" type="slidenum">
              <a:rPr lang="el-GR" smtClean="0"/>
              <a:pPr/>
              <a:t>‹Nº›</a:t>
            </a:fld>
            <a:endParaRPr lang="el-GR" dirty="0"/>
          </a:p>
        </p:txBody>
      </p:sp>
      <p:sp>
        <p:nvSpPr>
          <p:cNvPr id="23" name="22 - Θέση υποσέλιδου"/>
          <p:cNvSpPr>
            <a:spLocks noGrp="1"/>
          </p:cNvSpPr>
          <p:nvPr>
            <p:ph type="ftr" sz="quarter" idx="16"/>
          </p:nvPr>
        </p:nvSpPr>
        <p:spPr/>
        <p:txBody>
          <a:bodyPr rtlCol="0"/>
          <a:lstStyle/>
          <a:p>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12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 Τίτλος"/>
          <p:cNvSpPr>
            <a:spLocks noGrp="1"/>
          </p:cNvSpPr>
          <p:nvPr>
            <p:ph type="title"/>
          </p:nvPr>
        </p:nvSpPr>
        <p:spPr>
          <a:xfrm rot="5400000">
            <a:off x="3350133" y="3200400"/>
            <a:ext cx="6309360" cy="457200"/>
          </a:xfrm>
        </p:spPr>
        <p:txBody>
          <a:bodyPr anchor="b"/>
          <a:lstStyle>
            <a:lvl1pPr algn="l">
              <a:buNone/>
              <a:defRPr sz="2000" b="1"/>
            </a:lvl1pPr>
          </a:lstStyle>
          <a:p>
            <a:r>
              <a:rPr kumimoji="0" lang="el-GR"/>
              <a:t>Kλικ για επεξεργασία του τίτλου</a:t>
            </a:r>
            <a:endParaRPr kumimoji="0" lang="en-US"/>
          </a:p>
        </p:txBody>
      </p:sp>
      <p:sp>
        <p:nvSpPr>
          <p:cNvPr id="3" name="2 - Θέση εικόνας"/>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dirty="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10" name="9 - Ευθεία γραμμή σύνδεσης"/>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Ορθογώνιο"/>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11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18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 Θέση ημερομηνίας"/>
          <p:cNvSpPr>
            <a:spLocks noGrp="1"/>
          </p:cNvSpPr>
          <p:nvPr>
            <p:ph type="dt" sz="half" idx="10"/>
          </p:nvPr>
        </p:nvSpPr>
        <p:spPr/>
        <p:txBody>
          <a:bodyPr rtlCol="0"/>
          <a:lstStyle/>
          <a:p>
            <a:fld id="{9E440BB5-AE12-458D-8E57-F914E0B49100}" type="datetimeFigureOut">
              <a:rPr lang="el-GR" smtClean="0"/>
              <a:pPr/>
              <a:t>7/7/2025</a:t>
            </a:fld>
            <a:endParaRPr lang="el-GR" dirty="0"/>
          </a:p>
        </p:txBody>
      </p:sp>
      <p:sp>
        <p:nvSpPr>
          <p:cNvPr id="18" name="17 - Θέση αριθμού διαφάνειας"/>
          <p:cNvSpPr>
            <a:spLocks noGrp="1"/>
          </p:cNvSpPr>
          <p:nvPr>
            <p:ph type="sldNum" sz="quarter" idx="11"/>
          </p:nvPr>
        </p:nvSpPr>
        <p:spPr/>
        <p:txBody>
          <a:bodyPr rtlCol="0"/>
          <a:lstStyle/>
          <a:p>
            <a:fld id="{380389B8-0C2E-4992-9147-3EB1700738DA}" type="slidenum">
              <a:rPr lang="el-GR" smtClean="0"/>
              <a:pPr/>
              <a:t>‹Nº›</a:t>
            </a:fld>
            <a:endParaRPr lang="el-GR" dirty="0"/>
          </a:p>
        </p:txBody>
      </p:sp>
      <p:sp>
        <p:nvSpPr>
          <p:cNvPr id="21" name="20 - Θέση υποσέλιδου"/>
          <p:cNvSpPr>
            <a:spLocks noGrp="1"/>
          </p:cNvSpPr>
          <p:nvPr>
            <p:ph type="ftr" sz="quarter" idx="12"/>
          </p:nvPr>
        </p:nvSpPr>
        <p:spPr/>
        <p:txBody>
          <a:bodyPr rtlCol="0"/>
          <a:lstStyle/>
          <a:p>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 Θέση τίτλου"/>
          <p:cNvSpPr>
            <a:spLocks noGrp="1"/>
          </p:cNvSpPr>
          <p:nvPr>
            <p:ph type="title"/>
          </p:nvPr>
        </p:nvSpPr>
        <p:spPr>
          <a:xfrm>
            <a:off x="457200" y="274638"/>
            <a:ext cx="7467600" cy="1143000"/>
          </a:xfrm>
          <a:prstGeom prst="rect">
            <a:avLst/>
          </a:prstGeom>
        </p:spPr>
        <p:txBody>
          <a:bodyPr vert="horz" anchor="b">
            <a:normAutofit/>
          </a:body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13 - Θέση ημερομηνίας"/>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E440BB5-AE12-458D-8E57-F914E0B49100}" type="datetimeFigureOut">
              <a:rPr lang="el-GR" smtClean="0"/>
              <a:pPr/>
              <a:t>7/7/2025</a:t>
            </a:fld>
            <a:endParaRPr lang="el-GR" dirty="0"/>
          </a:p>
        </p:txBody>
      </p:sp>
      <p:sp>
        <p:nvSpPr>
          <p:cNvPr id="3" name="2 - Θέση υποσέλιδου"/>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l-GR" dirty="0"/>
          </a:p>
        </p:txBody>
      </p:sp>
      <p:sp>
        <p:nvSpPr>
          <p:cNvPr id="7" name="6 - Ευθεία γραμμή σύνδεσης"/>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9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11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Θέση αριθμού διαφάνειας"/>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380389B8-0C2E-4992-9147-3EB1700738DA}" type="slidenum">
              <a:rPr lang="el-GR" smtClean="0"/>
              <a:pPr/>
              <a:t>‹Nº›</a:t>
            </a:fld>
            <a:endParaRPr lang="el-G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slideLayout" Target="../slideLayouts/slideLayout4.xml"/><Relationship Id="rId4" Type="http://schemas.openxmlformats.org/officeDocument/2006/relationships/audio" Target="../media/media4.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457200" y="2204864"/>
            <a:ext cx="8229600" cy="4464496"/>
          </a:xfrm>
        </p:spPr>
        <p:txBody>
          <a:bodyPr>
            <a:normAutofit/>
          </a:bodyPr>
          <a:lstStyle/>
          <a:p>
            <a:pPr algn="ctr">
              <a:buNone/>
            </a:pPr>
            <a:endParaRPr lang="en-US" sz="2800" b="1" dirty="0">
              <a:latin typeface="Times New Roman" pitchFamily="18" charset="0"/>
              <a:cs typeface="Times New Roman" pitchFamily="18" charset="0"/>
            </a:endParaRPr>
          </a:p>
          <a:p>
            <a:pPr marL="0">
              <a:lnSpc>
                <a:spcPct val="170000"/>
              </a:lnSpc>
              <a:buNone/>
              <a:defRPr/>
            </a:pPr>
            <a:r>
              <a:rPr lang="en-US" sz="2100" dirty="0">
                <a:latin typeface="Times New Roman" panose="02020603050405020304" pitchFamily="18" charset="0"/>
                <a:cs typeface="Times New Roman" panose="02020603050405020304" pitchFamily="18" charset="0"/>
              </a:rPr>
              <a:t>Assisting Special Education Through Innovative Technologies</a:t>
            </a:r>
            <a:endParaRPr lang="el-GR" sz="2100" dirty="0">
              <a:latin typeface="Times New Roman" panose="02020603050405020304" pitchFamily="18" charset="0"/>
              <a:cs typeface="Times New Roman" panose="02020603050405020304" pitchFamily="18" charset="0"/>
            </a:endParaRPr>
          </a:p>
          <a:p>
            <a:pPr marL="0">
              <a:lnSpc>
                <a:spcPct val="170000"/>
              </a:lnSpc>
              <a:buNone/>
              <a:defRPr/>
            </a:pPr>
            <a:endParaRPr lang="el-GR" sz="2100" dirty="0">
              <a:latin typeface="Times New Roman" panose="02020603050405020304" pitchFamily="18" charset="0"/>
              <a:cs typeface="Times New Roman" panose="02020603050405020304" pitchFamily="18" charset="0"/>
            </a:endParaRPr>
          </a:p>
          <a:p>
            <a:pPr marL="0">
              <a:lnSpc>
                <a:spcPct val="170000"/>
              </a:lnSpc>
              <a:buNone/>
              <a:defRPr/>
            </a:pPr>
            <a:r>
              <a:rPr lang="en-US" sz="2100" dirty="0">
                <a:latin typeface="Times New Roman" panose="02020603050405020304" pitchFamily="18" charset="0"/>
                <a:cs typeface="Times New Roman" panose="02020603050405020304" pitchFamily="18" charset="0"/>
              </a:rPr>
              <a:t>PhD student</a:t>
            </a:r>
            <a:r>
              <a:rPr lang="el-GR" sz="2100"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Papagiannis </a:t>
            </a:r>
            <a:r>
              <a:rPr lang="en-US" sz="2100" dirty="0" err="1">
                <a:latin typeface="Times New Roman" panose="02020603050405020304" pitchFamily="18" charset="0"/>
                <a:cs typeface="Times New Roman" panose="02020603050405020304" pitchFamily="18" charset="0"/>
              </a:rPr>
              <a:t>Chrysovalantis</a:t>
            </a:r>
            <a:endParaRPr lang="el-GR" sz="2100" dirty="0">
              <a:latin typeface="Times New Roman" panose="02020603050405020304" pitchFamily="18" charset="0"/>
              <a:cs typeface="Times New Roman" panose="02020603050405020304" pitchFamily="18" charset="0"/>
            </a:endParaRPr>
          </a:p>
          <a:p>
            <a:pPr marL="0">
              <a:lnSpc>
                <a:spcPct val="170000"/>
              </a:lnSpc>
              <a:buNone/>
              <a:defRPr/>
            </a:pPr>
            <a:r>
              <a:rPr lang="en-US" sz="2800" b="1" dirty="0">
                <a:latin typeface="Times New Roman" panose="02020603050405020304" pitchFamily="18" charset="0"/>
                <a:cs typeface="Times New Roman" panose="02020603050405020304" pitchFamily="18" charset="0"/>
              </a:rPr>
              <a:t>				</a:t>
            </a:r>
          </a:p>
          <a:p>
            <a:pPr>
              <a:buNone/>
            </a:pPr>
            <a:endParaRPr lang="el-GR" sz="2800" dirty="0">
              <a:latin typeface="Times New Roman" pitchFamily="18" charset="0"/>
              <a:cs typeface="Times New Roman" pitchFamily="18" charset="0"/>
            </a:endParaRPr>
          </a:p>
          <a:p>
            <a:pPr algn="ctr">
              <a:buNone/>
            </a:pPr>
            <a:endParaRPr lang="el-GR" sz="1600" dirty="0">
              <a:latin typeface="Times New Roman" pitchFamily="18" charset="0"/>
              <a:cs typeface="Times New Roman" pitchFamily="18" charset="0"/>
            </a:endParaRPr>
          </a:p>
        </p:txBody>
      </p:sp>
      <p:pic>
        <p:nvPicPr>
          <p:cNvPr id="10" name="Ήχος 9">
            <a:hlinkClick r:id="" action="ppaction://media"/>
            <a:extLst>
              <a:ext uri="{FF2B5EF4-FFF2-40B4-BE49-F238E27FC236}">
                <a16:creationId xmlns:a16="http://schemas.microsoft.com/office/drawing/2014/main" id="{90562B4F-D975-F0AD-E46F-0C6B2A4D8D6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pic>
        <p:nvPicPr>
          <p:cNvPr id="13" name="Εγγεγραμμένος ήχος">
            <a:hlinkClick r:id="" action="ppaction://media"/>
            <a:extLst>
              <a:ext uri="{FF2B5EF4-FFF2-40B4-BE49-F238E27FC236}">
                <a16:creationId xmlns:a16="http://schemas.microsoft.com/office/drawing/2014/main" id="{1765771D-F7B7-6E65-EF6B-779E659B5FC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93"/>
    </mc:Choice>
    <mc:Fallback xmlns="">
      <p:transition spd="slow" advTm="1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45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99FD47-CD98-166B-26B1-1825245F17EB}"/>
              </a:ext>
            </a:extLst>
          </p:cNvPr>
          <p:cNvSpPr>
            <a:spLocks noGrp="1"/>
          </p:cNvSpPr>
          <p:nvPr>
            <p:ph type="title"/>
          </p:nvPr>
        </p:nvSpPr>
        <p:spPr/>
        <p:txBody>
          <a:bodyPr/>
          <a:lstStyle/>
          <a:p>
            <a:pPr algn="ctr"/>
            <a:r>
              <a:rPr lang="en-US" b="1" dirty="0">
                <a:solidFill>
                  <a:schemeClr val="tx1"/>
                </a:solidFill>
                <a:latin typeface="Times New Roman" panose="02020603050405020304" pitchFamily="18" charset="0"/>
                <a:cs typeface="Times New Roman" panose="02020603050405020304" pitchFamily="18" charset="0"/>
              </a:rPr>
              <a:t>Conclusions</a:t>
            </a:r>
            <a:endParaRPr lang="el-GR" b="1" dirty="0">
              <a:solidFill>
                <a:schemeClr val="tx1"/>
              </a:solidFill>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AE140352-DDCE-17C0-892D-4CF550521538}"/>
              </a:ext>
            </a:extLst>
          </p:cNvPr>
          <p:cNvSpPr>
            <a:spLocks noGrp="1"/>
          </p:cNvSpPr>
          <p:nvPr>
            <p:ph sz="quarter" idx="1"/>
          </p:nvPr>
        </p:nvSpPr>
        <p:spPr/>
        <p:txBody>
          <a:bodyPr>
            <a:normAutofit lnSpcReduction="10000"/>
          </a:bodyPr>
          <a:lstStyle/>
          <a:p>
            <a:pPr marL="0" indent="0" algn="ctr">
              <a:buNone/>
            </a:pPr>
            <a:endParaRPr lang="en-US" dirty="0"/>
          </a:p>
          <a:p>
            <a:pPr marL="0" indent="0" algn="ctr">
              <a:buNone/>
            </a:pPr>
            <a:endParaRPr lang="el-GR" dirty="0"/>
          </a:p>
          <a:p>
            <a:pPr marL="0" indent="0" algn="ctr">
              <a:buNone/>
            </a:pPr>
            <a:r>
              <a:rPr lang="en-US" dirty="0"/>
              <a:t>Respect for diversity and equal treatment must shape the reality that is reflected in the daily life of all citizens. It is an important opportunity to demonstrate all issues related to special needs. Everyone must be made aware that policies and programs for these people are a dimension of social development that everyone, citizens and the state, are called upon to support and strengthen. They are a valuable strength of every organized, democratic and civilized society which must offer its citizens equal opportunities.</a:t>
            </a:r>
          </a:p>
          <a:p>
            <a:endParaRPr lang="el-GR" dirty="0"/>
          </a:p>
        </p:txBody>
      </p:sp>
      <p:sp>
        <p:nvSpPr>
          <p:cNvPr id="4" name="5 - Βέλος προς τα κάτω">
            <a:extLst>
              <a:ext uri="{FF2B5EF4-FFF2-40B4-BE49-F238E27FC236}">
                <a16:creationId xmlns:a16="http://schemas.microsoft.com/office/drawing/2014/main" id="{0727065A-9B13-62E6-53AC-2802F05D036E}"/>
              </a:ext>
            </a:extLst>
          </p:cNvPr>
          <p:cNvSpPr/>
          <p:nvPr/>
        </p:nvSpPr>
        <p:spPr>
          <a:xfrm>
            <a:off x="3940410" y="1772816"/>
            <a:ext cx="64807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γγεγραμμένος ήχος">
            <a:hlinkClick r:id="" action="ppaction://media"/>
            <a:extLst>
              <a:ext uri="{FF2B5EF4-FFF2-40B4-BE49-F238E27FC236}">
                <a16:creationId xmlns:a16="http://schemas.microsoft.com/office/drawing/2014/main" id="{4D89F07D-BFE2-29B2-6698-829DEFE28A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7867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D8CD3B-6E36-E43A-BC07-7DA06A4C4EEB}"/>
              </a:ext>
            </a:extLst>
          </p:cNvPr>
          <p:cNvSpPr>
            <a:spLocks noGrp="1"/>
          </p:cNvSpPr>
          <p:nvPr>
            <p:ph type="title"/>
          </p:nvPr>
        </p:nvSpPr>
        <p:spPr/>
        <p:txBody>
          <a:bodyPr>
            <a:normAutofit fontScale="90000"/>
          </a:bodyPr>
          <a:lstStyle/>
          <a:p>
            <a:pPr algn="ctr"/>
            <a:r>
              <a:rPr lang="en-US" dirty="0">
                <a:solidFill>
                  <a:schemeClr val="tx1"/>
                </a:solidFill>
              </a:rPr>
              <a:t>problems faced by a teacher in a classroom with students with learning disabilities</a:t>
            </a:r>
            <a:endParaRPr lang="el-GR" dirty="0">
              <a:solidFill>
                <a:schemeClr val="tx1"/>
              </a:solidFill>
            </a:endParaRPr>
          </a:p>
        </p:txBody>
      </p:sp>
      <p:sp>
        <p:nvSpPr>
          <p:cNvPr id="3" name="Θέση περιεχομένου 2">
            <a:extLst>
              <a:ext uri="{FF2B5EF4-FFF2-40B4-BE49-F238E27FC236}">
                <a16:creationId xmlns:a16="http://schemas.microsoft.com/office/drawing/2014/main" id="{E0603F76-3CFA-387E-BF07-1A6D85D80CA4}"/>
              </a:ext>
            </a:extLst>
          </p:cNvPr>
          <p:cNvSpPr>
            <a:spLocks noGrp="1"/>
          </p:cNvSpPr>
          <p:nvPr>
            <p:ph sz="quarter" idx="1"/>
          </p:nvPr>
        </p:nvSpPr>
        <p:spPr/>
        <p:txBody>
          <a:bodyPr/>
          <a:lstStyle/>
          <a:p>
            <a:pPr algn="just"/>
            <a:r>
              <a:rPr lang="en-US" dirty="0"/>
              <a:t>Sometimes communication with the student is from difficult to non-existent</a:t>
            </a:r>
            <a:r>
              <a:rPr lang="el-GR" dirty="0"/>
              <a:t>.</a:t>
            </a:r>
          </a:p>
          <a:p>
            <a:pPr algn="just"/>
            <a:r>
              <a:rPr lang="en-US" dirty="0"/>
              <a:t>Many students have reduced senses of hearing and vision, making it difficult to convey the lesson.</a:t>
            </a:r>
            <a:endParaRPr lang="el-GR" dirty="0"/>
          </a:p>
          <a:p>
            <a:pPr algn="just"/>
            <a:r>
              <a:rPr lang="en-US" dirty="0"/>
              <a:t>Very often children's interest is reduced due to learning difficulties.</a:t>
            </a:r>
            <a:endParaRPr lang="el-GR" dirty="0"/>
          </a:p>
          <a:p>
            <a:pPr algn="just"/>
            <a:r>
              <a:rPr lang="en-US" dirty="0"/>
              <a:t>Teaching children with advanced disabilities requires a constant interaction of the teacher with the student, with the result that time is almost never enough to complete the educational process</a:t>
            </a:r>
            <a:endParaRPr lang="el-GR" dirty="0"/>
          </a:p>
        </p:txBody>
      </p:sp>
      <p:pic>
        <p:nvPicPr>
          <p:cNvPr id="4" name="Εγγεγραμμένος ήχος">
            <a:hlinkClick r:id="" action="ppaction://media"/>
            <a:extLst>
              <a:ext uri="{FF2B5EF4-FFF2-40B4-BE49-F238E27FC236}">
                <a16:creationId xmlns:a16="http://schemas.microsoft.com/office/drawing/2014/main" id="{D22D4A7F-9ECD-6E5D-5FE1-A78E0277F3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2970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BB9BD8-4E60-AC14-CF38-00EE5B6BD332}"/>
              </a:ext>
            </a:extLst>
          </p:cNvPr>
          <p:cNvSpPr>
            <a:spLocks noGrp="1"/>
          </p:cNvSpPr>
          <p:nvPr>
            <p:ph type="title"/>
          </p:nvPr>
        </p:nvSpPr>
        <p:spPr/>
        <p:txBody>
          <a:bodyPr/>
          <a:lstStyle/>
          <a:p>
            <a:pPr algn="ctr"/>
            <a:r>
              <a:rPr lang="en-US" dirty="0">
                <a:solidFill>
                  <a:schemeClr val="tx1"/>
                </a:solidFill>
              </a:rPr>
              <a:t>New technologies often provide an answer to the above challenges</a:t>
            </a:r>
            <a:endParaRPr lang="el-GR" dirty="0">
              <a:solidFill>
                <a:schemeClr val="tx1"/>
              </a:solidFill>
            </a:endParaRPr>
          </a:p>
        </p:txBody>
      </p:sp>
      <p:sp>
        <p:nvSpPr>
          <p:cNvPr id="3" name="Θέση περιεχομένου 2">
            <a:extLst>
              <a:ext uri="{FF2B5EF4-FFF2-40B4-BE49-F238E27FC236}">
                <a16:creationId xmlns:a16="http://schemas.microsoft.com/office/drawing/2014/main" id="{E362ADE7-3A42-AE24-9A7B-8B486EE80868}"/>
              </a:ext>
            </a:extLst>
          </p:cNvPr>
          <p:cNvSpPr>
            <a:spLocks noGrp="1"/>
          </p:cNvSpPr>
          <p:nvPr>
            <p:ph sz="quarter" idx="1"/>
          </p:nvPr>
        </p:nvSpPr>
        <p:spPr/>
        <p:txBody>
          <a:bodyPr>
            <a:normAutofit lnSpcReduction="10000"/>
          </a:bodyPr>
          <a:lstStyle/>
          <a:p>
            <a:pPr algn="just"/>
            <a:r>
              <a:rPr lang="en-US" dirty="0"/>
              <a:t>For students with special educational needs, the use of the PC contributes significantly to the learning process by providing rich educational experiences and enabling access to "a broad curriculum". </a:t>
            </a:r>
            <a:endParaRPr lang="el-GR" dirty="0"/>
          </a:p>
          <a:p>
            <a:pPr algn="just"/>
            <a:r>
              <a:rPr lang="en-US" dirty="0"/>
              <a:t>People with intellectual, sensory, perceptual and motor disabilities are a problem of social therapeutic, humanitarian and educational dimensions. </a:t>
            </a:r>
            <a:endParaRPr lang="el-GR" dirty="0"/>
          </a:p>
          <a:p>
            <a:pPr algn="just"/>
            <a:r>
              <a:rPr lang="en-US" dirty="0"/>
              <a:t>The curriculum must be enriched and modernized with advanced educational and technological environments as well as with learning and recreational features of daily practice</a:t>
            </a:r>
            <a:r>
              <a:rPr lang="el-GR" dirty="0"/>
              <a:t>.</a:t>
            </a:r>
            <a:r>
              <a:rPr lang="en-US" dirty="0"/>
              <a:t> </a:t>
            </a:r>
            <a:endParaRPr lang="el-GR" dirty="0"/>
          </a:p>
        </p:txBody>
      </p:sp>
      <p:pic>
        <p:nvPicPr>
          <p:cNvPr id="4" name="Εγγεγραμμένος ήχος">
            <a:hlinkClick r:id="" action="ppaction://media"/>
            <a:extLst>
              <a:ext uri="{FF2B5EF4-FFF2-40B4-BE49-F238E27FC236}">
                <a16:creationId xmlns:a16="http://schemas.microsoft.com/office/drawing/2014/main" id="{7530093A-6F2A-3FB9-90E5-8180DFB5B4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4346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B08E46-F30E-81E2-B5B3-73FC6F4B8C3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D756B4D-2859-373B-447E-A2F0BA8E1979}"/>
              </a:ext>
            </a:extLst>
          </p:cNvPr>
          <p:cNvSpPr>
            <a:spLocks noGrp="1"/>
          </p:cNvSpPr>
          <p:nvPr>
            <p:ph sz="quarter" idx="1"/>
          </p:nvPr>
        </p:nvSpPr>
        <p:spPr/>
        <p:txBody>
          <a:bodyPr>
            <a:normAutofit lnSpcReduction="10000"/>
          </a:bodyPr>
          <a:lstStyle/>
          <a:p>
            <a:pPr algn="just"/>
            <a:r>
              <a:rPr lang="en-US" dirty="0"/>
              <a:t>The computer provides many opportunities for people with special abilities, with the result that the benefits are many, because students take their own learning into their own hands and work at their own pace. </a:t>
            </a:r>
            <a:endParaRPr lang="el-GR" dirty="0"/>
          </a:p>
          <a:p>
            <a:pPr algn="just"/>
            <a:r>
              <a:rPr lang="en-US" dirty="0"/>
              <a:t>Electronic components and educational software compensate for children's physical weaknesses and help access information and therefore their education. </a:t>
            </a:r>
            <a:endParaRPr lang="el-GR" dirty="0"/>
          </a:p>
          <a:p>
            <a:pPr algn="just"/>
            <a:r>
              <a:rPr lang="en-US" dirty="0"/>
              <a:t>Information technology offers additional support to people with physical disabilities, as it has the means and tools for physical, cognitive and supportive access.</a:t>
            </a:r>
            <a:endParaRPr lang="el-GR" dirty="0"/>
          </a:p>
        </p:txBody>
      </p:sp>
      <p:pic>
        <p:nvPicPr>
          <p:cNvPr id="4" name="Εγγεγραμμένος ήχος">
            <a:hlinkClick r:id="" action="ppaction://media"/>
            <a:extLst>
              <a:ext uri="{FF2B5EF4-FFF2-40B4-BE49-F238E27FC236}">
                <a16:creationId xmlns:a16="http://schemas.microsoft.com/office/drawing/2014/main" id="{A0D675AA-13C7-45F0-A5C3-A6F986665F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7091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6452A7-3D17-0900-C0C8-71D8ADDC4E4C}"/>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1926AB7-B043-9577-B8C2-0F3C618E49B2}"/>
              </a:ext>
            </a:extLst>
          </p:cNvPr>
          <p:cNvSpPr>
            <a:spLocks noGrp="1"/>
          </p:cNvSpPr>
          <p:nvPr>
            <p:ph sz="quarter" idx="1"/>
          </p:nvPr>
        </p:nvSpPr>
        <p:spPr/>
        <p:txBody>
          <a:bodyPr/>
          <a:lstStyle/>
          <a:p>
            <a:pPr algn="just"/>
            <a:r>
              <a:rPr lang="en-US" dirty="0"/>
              <a:t>Technology can largely replace elements of disadvantage or disability by bringing the student closer to the cognitive good and also to social reality since it enables him to communicate with his environment and interact with it. In this way, the barriers arising from the nature of disadvantage or disability are broken and bring the person closer to school inclusion and social integration.</a:t>
            </a:r>
            <a:endParaRPr lang="el-GR" dirty="0"/>
          </a:p>
        </p:txBody>
      </p:sp>
      <p:pic>
        <p:nvPicPr>
          <p:cNvPr id="4" name="Εγγεγραμμένος ήχος">
            <a:hlinkClick r:id="" action="ppaction://media"/>
            <a:extLst>
              <a:ext uri="{FF2B5EF4-FFF2-40B4-BE49-F238E27FC236}">
                <a16:creationId xmlns:a16="http://schemas.microsoft.com/office/drawing/2014/main" id="{38E0805A-EA1E-6524-74AE-DBF2F030BE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3144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9CDF83-AEDD-C523-E547-6BE3A4BBB4D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E2A06CFA-05EB-9733-EE07-7AFA02BA064C}"/>
              </a:ext>
            </a:extLst>
          </p:cNvPr>
          <p:cNvSpPr>
            <a:spLocks noGrp="1"/>
          </p:cNvSpPr>
          <p:nvPr>
            <p:ph sz="quarter" idx="1"/>
          </p:nvPr>
        </p:nvSpPr>
        <p:spPr/>
        <p:txBody>
          <a:bodyPr>
            <a:normAutofit lnSpcReduction="10000"/>
          </a:bodyPr>
          <a:lstStyle/>
          <a:p>
            <a:pPr algn="just"/>
            <a:r>
              <a:rPr lang="en-US" dirty="0"/>
              <a:t>It is an undeniable fact that the computer (PC) provides important possibilities both as a global information and communication medium, as well as a means of entertainment, education and training. </a:t>
            </a:r>
          </a:p>
          <a:p>
            <a:pPr algn="just"/>
            <a:r>
              <a:rPr lang="en-US" dirty="0"/>
              <a:t>The introduction of computers into the classroom caused an unprecedented revolution in the field of teaching methodology and made the teaching process and learning much more efficient. </a:t>
            </a:r>
          </a:p>
          <a:p>
            <a:pPr algn="just"/>
            <a:r>
              <a:rPr lang="en-US" dirty="0"/>
              <a:t>The recognition of the educational value of computers led to the building of active relations between Special Education and Information Technology in general. </a:t>
            </a:r>
            <a:endParaRPr lang="el-GR" dirty="0"/>
          </a:p>
        </p:txBody>
      </p:sp>
      <p:pic>
        <p:nvPicPr>
          <p:cNvPr id="4" name="Εγγεγραμμένος ήχος">
            <a:hlinkClick r:id="" action="ppaction://media"/>
            <a:extLst>
              <a:ext uri="{FF2B5EF4-FFF2-40B4-BE49-F238E27FC236}">
                <a16:creationId xmlns:a16="http://schemas.microsoft.com/office/drawing/2014/main" id="{9737F42E-2A0A-7C40-3287-6F121CA31F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8243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121A06-8F15-A334-CC86-E6605651842C}"/>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C8B94A7-2C5A-F99E-C597-7CE4440A2007}"/>
              </a:ext>
            </a:extLst>
          </p:cNvPr>
          <p:cNvSpPr>
            <a:spLocks noGrp="1"/>
          </p:cNvSpPr>
          <p:nvPr>
            <p:ph sz="quarter" idx="1"/>
          </p:nvPr>
        </p:nvSpPr>
        <p:spPr/>
        <p:txBody>
          <a:bodyPr/>
          <a:lstStyle/>
          <a:p>
            <a:r>
              <a:rPr lang="en-US" dirty="0"/>
              <a:t>At the same time, the computer industry also discovered Special Education as a profitable market, with the result that a large number of hardware and software products, developed especially for this field, are available on the market. </a:t>
            </a:r>
          </a:p>
          <a:p>
            <a:r>
              <a:rPr lang="en-US" dirty="0"/>
              <a:t>Therefore, Special Education must include the full range, diversity and diversity of possibilities offered by the introduction of the new medium, in order to utilize it for the purpose of supporting and promoting children with special needs.</a:t>
            </a:r>
            <a:endParaRPr lang="el-GR" dirty="0"/>
          </a:p>
        </p:txBody>
      </p:sp>
      <p:pic>
        <p:nvPicPr>
          <p:cNvPr id="4" name="Εγγεγραμμένος ήχος">
            <a:hlinkClick r:id="" action="ppaction://media"/>
            <a:extLst>
              <a:ext uri="{FF2B5EF4-FFF2-40B4-BE49-F238E27FC236}">
                <a16:creationId xmlns:a16="http://schemas.microsoft.com/office/drawing/2014/main" id="{734DF82B-1959-21BC-2CF1-BEFCCE85C5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5417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EA0551-2816-AD2D-A52F-E03316BEA062}"/>
              </a:ext>
            </a:extLst>
          </p:cNvPr>
          <p:cNvSpPr>
            <a:spLocks noGrp="1"/>
          </p:cNvSpPr>
          <p:nvPr>
            <p:ph type="title"/>
          </p:nvPr>
        </p:nvSpPr>
        <p:spPr>
          <a:xfrm>
            <a:off x="457200" y="274638"/>
            <a:ext cx="7467600" cy="109410"/>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1002FEEA-D192-5834-8FAB-57E8A99D21B0}"/>
              </a:ext>
            </a:extLst>
          </p:cNvPr>
          <p:cNvSpPr>
            <a:spLocks noGrp="1"/>
          </p:cNvSpPr>
          <p:nvPr>
            <p:ph sz="quarter" idx="1"/>
          </p:nvPr>
        </p:nvSpPr>
        <p:spPr>
          <a:xfrm>
            <a:off x="457200" y="692696"/>
            <a:ext cx="7467600" cy="5781256"/>
          </a:xfrm>
        </p:spPr>
        <p:txBody>
          <a:bodyPr>
            <a:normAutofit lnSpcReduction="10000"/>
          </a:bodyPr>
          <a:lstStyle/>
          <a:p>
            <a:pPr algn="just"/>
            <a:r>
              <a:rPr lang="en-US" dirty="0"/>
              <a:t>The categories of students with special educational needs who can use the help of new technologies are: </a:t>
            </a:r>
            <a:endParaRPr lang="el-GR" dirty="0"/>
          </a:p>
          <a:p>
            <a:pPr algn="just"/>
            <a:r>
              <a:rPr lang="en-US" dirty="0"/>
              <a:t>• Students with learning difficulties </a:t>
            </a:r>
            <a:endParaRPr lang="el-GR" dirty="0"/>
          </a:p>
          <a:p>
            <a:pPr algn="just"/>
            <a:r>
              <a:rPr lang="en-US" dirty="0"/>
              <a:t>• Students with visual impairments </a:t>
            </a:r>
            <a:endParaRPr lang="el-GR" dirty="0"/>
          </a:p>
          <a:p>
            <a:pPr algn="just"/>
            <a:r>
              <a:rPr lang="en-US" dirty="0"/>
              <a:t>• Hearing impaired students</a:t>
            </a:r>
            <a:endParaRPr lang="el-GR" dirty="0"/>
          </a:p>
          <a:p>
            <a:pPr algn="just"/>
            <a:r>
              <a:rPr lang="en-US" dirty="0"/>
              <a:t>• Students with mental retardation </a:t>
            </a:r>
            <a:endParaRPr lang="el-GR" dirty="0"/>
          </a:p>
          <a:p>
            <a:pPr algn="just"/>
            <a:r>
              <a:rPr lang="en-US" dirty="0"/>
              <a:t>• Students with autism </a:t>
            </a:r>
            <a:endParaRPr lang="el-GR" dirty="0"/>
          </a:p>
          <a:p>
            <a:pPr algn="just"/>
            <a:r>
              <a:rPr lang="en-US" dirty="0"/>
              <a:t>• Students with neurological, orthopedic and health problems </a:t>
            </a:r>
            <a:endParaRPr lang="el-GR" dirty="0"/>
          </a:p>
          <a:p>
            <a:pPr algn="just"/>
            <a:r>
              <a:rPr lang="en-US" dirty="0"/>
              <a:t>• Students with cognitive emotional and social difficulties </a:t>
            </a:r>
            <a:endParaRPr lang="el-GR" dirty="0"/>
          </a:p>
          <a:p>
            <a:pPr algn="just"/>
            <a:r>
              <a:rPr lang="en-US" dirty="0"/>
              <a:t>• Students with multiple disabilities </a:t>
            </a:r>
            <a:endParaRPr lang="el-GR" dirty="0"/>
          </a:p>
          <a:p>
            <a:pPr algn="just"/>
            <a:r>
              <a:rPr lang="en-US" dirty="0"/>
              <a:t>• Students with speech or speech problems</a:t>
            </a:r>
            <a:endParaRPr lang="el-GR" dirty="0"/>
          </a:p>
        </p:txBody>
      </p:sp>
      <p:pic>
        <p:nvPicPr>
          <p:cNvPr id="4" name="Εγγεγραμμένος ήχος">
            <a:hlinkClick r:id="" action="ppaction://media"/>
            <a:extLst>
              <a:ext uri="{FF2B5EF4-FFF2-40B4-BE49-F238E27FC236}">
                <a16:creationId xmlns:a16="http://schemas.microsoft.com/office/drawing/2014/main" id="{B3DE9A9D-19E7-3D16-A686-561F51AE48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694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439326-CFB8-C610-1943-2326AC703A9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076ABFE-8CAF-465B-D3F7-73043D8E1007}"/>
              </a:ext>
            </a:extLst>
          </p:cNvPr>
          <p:cNvSpPr>
            <a:spLocks noGrp="1"/>
          </p:cNvSpPr>
          <p:nvPr>
            <p:ph sz="quarter" idx="1"/>
          </p:nvPr>
        </p:nvSpPr>
        <p:spPr/>
        <p:txBody>
          <a:bodyPr/>
          <a:lstStyle/>
          <a:p>
            <a:pPr marL="0" indent="0" algn="just">
              <a:buNone/>
            </a:pPr>
            <a:r>
              <a:rPr lang="en-US" dirty="0"/>
              <a:t>The use of Information and Communication Technologies as a basic educational goal is for all children to achieve: </a:t>
            </a:r>
            <a:endParaRPr lang="el-GR" dirty="0"/>
          </a:p>
          <a:p>
            <a:pPr algn="just"/>
            <a:r>
              <a:rPr lang="en-US" dirty="0"/>
              <a:t>Autonomy</a:t>
            </a:r>
            <a:endParaRPr lang="el-GR" dirty="0"/>
          </a:p>
          <a:p>
            <a:pPr algn="just"/>
            <a:r>
              <a:rPr lang="en-US" dirty="0"/>
              <a:t>Ability to communicate</a:t>
            </a:r>
          </a:p>
          <a:p>
            <a:pPr algn="just"/>
            <a:r>
              <a:rPr lang="en-US" dirty="0"/>
              <a:t>Access to information</a:t>
            </a:r>
          </a:p>
          <a:p>
            <a:pPr algn="just"/>
            <a:r>
              <a:rPr lang="en-US" dirty="0"/>
              <a:t>Socialization and corresponding academic progress. A progress that goes hand in hand with school development.</a:t>
            </a:r>
            <a:endParaRPr lang="el-GR" dirty="0"/>
          </a:p>
        </p:txBody>
      </p:sp>
      <p:pic>
        <p:nvPicPr>
          <p:cNvPr id="4" name="Εγγεγραμμένος ήχος">
            <a:hlinkClick r:id="" action="ppaction://media"/>
            <a:extLst>
              <a:ext uri="{FF2B5EF4-FFF2-40B4-BE49-F238E27FC236}">
                <a16:creationId xmlns:a16="http://schemas.microsoft.com/office/drawing/2014/main" id="{ADD6B00F-9BBB-E8C0-E490-6E609053EE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645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7467600" cy="764704"/>
          </a:xfrm>
        </p:spPr>
        <p:txBody>
          <a:bodyPr>
            <a:normAutofit/>
          </a:bodyPr>
          <a:lstStyle/>
          <a:p>
            <a:pPr algn="ctr"/>
            <a:r>
              <a:rPr lang="en-US" sz="3600" b="1" dirty="0">
                <a:solidFill>
                  <a:schemeClr val="tx1"/>
                </a:solidFill>
                <a:latin typeface="Times New Roman" pitchFamily="18" charset="0"/>
                <a:cs typeface="Times New Roman" pitchFamily="18" charset="0"/>
              </a:rPr>
              <a:t>bibliography</a:t>
            </a:r>
            <a:endParaRPr lang="el-GR" sz="3600" b="1" dirty="0">
              <a:solidFill>
                <a:schemeClr val="tx1"/>
              </a:solidFill>
              <a:latin typeface="Times New Roman" pitchFamily="18" charset="0"/>
              <a:cs typeface="Times New Roman" pitchFamily="18" charset="0"/>
            </a:endParaRPr>
          </a:p>
        </p:txBody>
      </p:sp>
      <p:sp>
        <p:nvSpPr>
          <p:cNvPr id="3" name="2 - Θέση περιεχομένου"/>
          <p:cNvSpPr>
            <a:spLocks noGrp="1"/>
          </p:cNvSpPr>
          <p:nvPr>
            <p:ph sz="quarter" idx="1"/>
          </p:nvPr>
        </p:nvSpPr>
        <p:spPr>
          <a:xfrm>
            <a:off x="179512" y="908720"/>
            <a:ext cx="8568952" cy="5949280"/>
          </a:xfrm>
        </p:spPr>
        <p:txBody>
          <a:bodyPr>
            <a:normAutofit/>
          </a:bodyPr>
          <a:lstStyle/>
          <a:p>
            <a:r>
              <a:rPr lang="en-US" dirty="0"/>
              <a:t>•	</a:t>
            </a:r>
            <a:r>
              <a:rPr lang="en-US" dirty="0" err="1"/>
              <a:t>Bozic</a:t>
            </a:r>
            <a:r>
              <a:rPr lang="en-US" dirty="0"/>
              <a:t>, N. &amp; Murdoch, H. (1996), Learning through interaction technology and children with multiple disabilities, London: David Fulton Publisher</a:t>
            </a:r>
          </a:p>
          <a:p>
            <a:r>
              <a:rPr lang="en-US" dirty="0"/>
              <a:t>•	Bransford, J. D.; Brown, A. L. &amp; Cocking, R. R. (Eds.). (1999) How People Learn: Brain, Mind, Experience, and School. Washington, D.C.: National Academy Press</a:t>
            </a:r>
          </a:p>
          <a:p>
            <a:endParaRPr lang="el-GR" dirty="0"/>
          </a:p>
        </p:txBody>
      </p:sp>
      <p:pic>
        <p:nvPicPr>
          <p:cNvPr id="4" name="Εγγεγραμμένος ήχος">
            <a:hlinkClick r:id="" action="ppaction://media"/>
            <a:extLst>
              <a:ext uri="{FF2B5EF4-FFF2-40B4-BE49-F238E27FC236}">
                <a16:creationId xmlns:a16="http://schemas.microsoft.com/office/drawing/2014/main" id="{201243A1-CCDF-CF56-3CEE-65655C0FA2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7467600" cy="548680"/>
          </a:xfrm>
        </p:spPr>
        <p:txBody>
          <a:bodyPr>
            <a:noAutofit/>
          </a:bodyPr>
          <a:lstStyle/>
          <a:p>
            <a:pPr algn="ctr"/>
            <a:r>
              <a:rPr lang="en-US" sz="3200" b="1" dirty="0">
                <a:solidFill>
                  <a:schemeClr val="tx1"/>
                </a:solidFill>
                <a:latin typeface="Times New Roman" pitchFamily="18" charset="0"/>
                <a:cs typeface="Times New Roman" pitchFamily="18" charset="0"/>
              </a:rPr>
              <a:t>Introduction</a:t>
            </a:r>
            <a:endParaRPr lang="el-GR" sz="3200" b="1" dirty="0">
              <a:solidFill>
                <a:schemeClr val="tx1"/>
              </a:solidFill>
              <a:latin typeface="Times New Roman" pitchFamily="18" charset="0"/>
              <a:cs typeface="Times New Roman" pitchFamily="18" charset="0"/>
            </a:endParaRPr>
          </a:p>
        </p:txBody>
      </p:sp>
      <p:sp>
        <p:nvSpPr>
          <p:cNvPr id="3" name="2 - Θέση περιεχομένου"/>
          <p:cNvSpPr>
            <a:spLocks noGrp="1"/>
          </p:cNvSpPr>
          <p:nvPr>
            <p:ph sz="quarter" idx="1"/>
          </p:nvPr>
        </p:nvSpPr>
        <p:spPr>
          <a:xfrm>
            <a:off x="179512" y="692696"/>
            <a:ext cx="8352928" cy="5976664"/>
          </a:xfrm>
        </p:spPr>
        <p:txBody>
          <a:bodyPr>
            <a:normAutofit/>
          </a:bodyPr>
          <a:lstStyle/>
          <a:p>
            <a:pPr algn="just">
              <a:buNone/>
            </a:pPr>
            <a:r>
              <a:rPr lang="el-GR" dirty="0">
                <a:latin typeface="Times New Roman" pitchFamily="18" charset="0"/>
                <a:cs typeface="Times New Roman" pitchFamily="18" charset="0"/>
              </a:rPr>
              <a:t>    </a:t>
            </a:r>
            <a:r>
              <a:rPr lang="en-US" dirty="0">
                <a:latin typeface="Times New Roman" pitchFamily="18" charset="0"/>
                <a:cs typeface="Times New Roman" pitchFamily="18" charset="0"/>
              </a:rPr>
              <a:t>In this thesis we will try, after looking at the Greek and foreign literature, to gather and report as much information as possible on the role played by new technologies in education in general and in the education of people with special needs in particular. Specifically, after gathering some general information, we will proceed with the analysis of the new systems and their contribution to some categories of people with special needs (autism, people with visual impairments, learning difficulties, people with mobility disabilities). </a:t>
            </a:r>
            <a:endParaRPr lang="el-GR" dirty="0">
              <a:latin typeface="Times New Roman" pitchFamily="18" charset="0"/>
              <a:cs typeface="Times New Roman" pitchFamily="18" charset="0"/>
            </a:endParaRPr>
          </a:p>
        </p:txBody>
      </p:sp>
      <p:sp>
        <p:nvSpPr>
          <p:cNvPr id="6" name="Θέση περιεχομένου 5">
            <a:extLst>
              <a:ext uri="{FF2B5EF4-FFF2-40B4-BE49-F238E27FC236}">
                <a16:creationId xmlns:a16="http://schemas.microsoft.com/office/drawing/2014/main" id="{81DEA563-59F0-23F3-D0B4-96D64B64DE7D}"/>
              </a:ext>
            </a:extLst>
          </p:cNvPr>
          <p:cNvSpPr>
            <a:spLocks noGrp="1"/>
          </p:cNvSpPr>
          <p:nvPr>
            <p:ph sz="quarter" idx="2"/>
          </p:nvPr>
        </p:nvSpPr>
        <p:spPr>
          <a:xfrm>
            <a:off x="6588224" y="332656"/>
            <a:ext cx="1339624" cy="936104"/>
          </a:xfrm>
        </p:spPr>
        <p:txBody>
          <a:bodyPr>
            <a:normAutofit/>
          </a:bodyPr>
          <a:lstStyle/>
          <a:p>
            <a:endParaRPr lang="el-GR" dirty="0"/>
          </a:p>
        </p:txBody>
      </p:sp>
      <p:pic>
        <p:nvPicPr>
          <p:cNvPr id="8" name="Ήχος 7">
            <a:hlinkClick r:id="" action="ppaction://media"/>
            <a:extLst>
              <a:ext uri="{FF2B5EF4-FFF2-40B4-BE49-F238E27FC236}">
                <a16:creationId xmlns:a16="http://schemas.microsoft.com/office/drawing/2014/main" id="{F912E1A0-5593-A686-A814-102FB9FAF8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pic>
        <p:nvPicPr>
          <p:cNvPr id="12" name="Εγγεγραμμένος ήχος">
            <a:hlinkClick r:id="" action="ppaction://media"/>
            <a:extLst>
              <a:ext uri="{FF2B5EF4-FFF2-40B4-BE49-F238E27FC236}">
                <a16:creationId xmlns:a16="http://schemas.microsoft.com/office/drawing/2014/main" id="{04F214BB-5D24-89C9-A49E-DBF236B91B2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7"/>
    </mc:Choice>
    <mc:Fallback xmlns="">
      <p:transition spd="slow" advTm="2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87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2483768" y="274638"/>
            <a:ext cx="3456384" cy="3586410"/>
          </a:xfrm>
        </p:spPr>
        <p:txBody>
          <a:bodyPr/>
          <a:lstStyle/>
          <a:p>
            <a:pPr algn="ctr"/>
            <a:r>
              <a:rPr lang="en-US"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Thank you for your attention</a:t>
            </a:r>
            <a:endParaRPr lang="el-G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Εγγεγραμμένος ήχος">
            <a:hlinkClick r:id="" action="ppaction://media"/>
            <a:extLst>
              <a:ext uri="{FF2B5EF4-FFF2-40B4-BE49-F238E27FC236}">
                <a16:creationId xmlns:a16="http://schemas.microsoft.com/office/drawing/2014/main" id="{7314BF2A-0F03-1709-2F90-8A1B15A3D9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 Τίτλος"/>
          <p:cNvSpPr>
            <a:spLocks noGrp="1"/>
          </p:cNvSpPr>
          <p:nvPr>
            <p:ph type="title"/>
          </p:nvPr>
        </p:nvSpPr>
        <p:spPr>
          <a:xfrm>
            <a:off x="457200" y="0"/>
            <a:ext cx="7467600" cy="548680"/>
          </a:xfrm>
        </p:spPr>
        <p:txBody>
          <a:bodyPr/>
          <a:lstStyle/>
          <a:p>
            <a:pPr algn="ctr"/>
            <a:r>
              <a:rPr lang="en-US" b="1" dirty="0">
                <a:solidFill>
                  <a:schemeClr val="tx1"/>
                </a:solidFill>
              </a:rPr>
              <a:t>new technologies in education</a:t>
            </a:r>
            <a:endParaRPr lang="el-GR" b="1" dirty="0">
              <a:solidFill>
                <a:schemeClr val="tx1"/>
              </a:solidFill>
            </a:endParaRPr>
          </a:p>
        </p:txBody>
      </p:sp>
      <p:sp>
        <p:nvSpPr>
          <p:cNvPr id="29" name="28 - Θέση περιεχομένου"/>
          <p:cNvSpPr>
            <a:spLocks noGrp="1"/>
          </p:cNvSpPr>
          <p:nvPr>
            <p:ph sz="quarter" idx="1"/>
          </p:nvPr>
        </p:nvSpPr>
        <p:spPr>
          <a:xfrm>
            <a:off x="251520" y="836712"/>
            <a:ext cx="8424936" cy="6021288"/>
          </a:xfrm>
        </p:spPr>
        <p:txBody>
          <a:bodyPr>
            <a:normAutofit/>
          </a:bodyPr>
          <a:lstStyle/>
          <a:p>
            <a:pPr algn="just">
              <a:buNone/>
            </a:pPr>
            <a:r>
              <a:rPr lang="el-GR" sz="2000" dirty="0">
                <a:latin typeface="Times New Roman" pitchFamily="18" charset="0"/>
                <a:cs typeface="Times New Roman" pitchFamily="18" charset="0"/>
              </a:rPr>
              <a:t>	</a:t>
            </a:r>
            <a:r>
              <a:rPr lang="en-US" dirty="0">
                <a:latin typeface="Times New Roman" pitchFamily="18" charset="0"/>
                <a:cs typeface="Times New Roman" pitchFamily="18" charset="0"/>
              </a:rPr>
              <a:t>In today's era, communication and information technology is everywhere: at work, at home and of course in education. The development of New Technologies and the penetration of Information Technology into human activities, the rapid pace of technological change, the rapid obsolescence of knowledge, the complexity and sense of fluidity of everything, as well as the swelling of the amount of "knowledge" and information with which modern man is overwhelmed, they require: Global education and a higher level of education and training, development of critical thinking and the ability to synthesize the stimuli and experiences that overwhelm him, flexibility and adaptability to new developments, avoidance of dogmatism and static through acceptance of multi-meaningful reality</a:t>
            </a:r>
            <a:endParaRPr lang="el-GR" dirty="0"/>
          </a:p>
        </p:txBody>
      </p:sp>
      <p:pic>
        <p:nvPicPr>
          <p:cNvPr id="3" name="Εγγεγραμμένος ήχος">
            <a:hlinkClick r:id="" action="ppaction://media"/>
            <a:extLst>
              <a:ext uri="{FF2B5EF4-FFF2-40B4-BE49-F238E27FC236}">
                <a16:creationId xmlns:a16="http://schemas.microsoft.com/office/drawing/2014/main" id="{E4206CB7-8A79-305C-D4AD-904D2D6344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7467600" cy="764704"/>
          </a:xfrm>
        </p:spPr>
        <p:txBody>
          <a:bodyPr>
            <a:noAutofit/>
          </a:bodyPr>
          <a:lstStyle/>
          <a:p>
            <a:pPr algn="ctr"/>
            <a:r>
              <a:rPr lang="en-US" sz="2400" b="1" dirty="0">
                <a:solidFill>
                  <a:schemeClr val="tx1"/>
                </a:solidFill>
                <a:latin typeface="Times New Roman" pitchFamily="18" charset="0"/>
                <a:cs typeface="Times New Roman" pitchFamily="18" charset="0"/>
              </a:rPr>
              <a:t>The use of new technologies in education includes:</a:t>
            </a:r>
            <a:endParaRPr lang="el-GR" sz="2400" b="1" dirty="0">
              <a:solidFill>
                <a:schemeClr val="tx1"/>
              </a:solidFill>
              <a:latin typeface="Times New Roman" pitchFamily="18" charset="0"/>
              <a:cs typeface="Times New Roman" pitchFamily="18" charset="0"/>
            </a:endParaRPr>
          </a:p>
        </p:txBody>
      </p:sp>
      <p:sp>
        <p:nvSpPr>
          <p:cNvPr id="3" name="2 - Θέση περιεχομένου"/>
          <p:cNvSpPr>
            <a:spLocks noGrp="1"/>
          </p:cNvSpPr>
          <p:nvPr>
            <p:ph sz="quarter" idx="1"/>
          </p:nvPr>
        </p:nvSpPr>
        <p:spPr>
          <a:xfrm>
            <a:off x="251520" y="1124744"/>
            <a:ext cx="8424936" cy="5544616"/>
          </a:xfrm>
        </p:spPr>
        <p:txBody>
          <a:bodyPr>
            <a:normAutofit/>
          </a:bodyPr>
          <a:lstStyle/>
          <a:p>
            <a:pPr algn="just"/>
            <a:r>
              <a:rPr lang="en-US" dirty="0"/>
              <a:t>Using tools to create websites</a:t>
            </a:r>
            <a:endParaRPr lang="el-GR" dirty="0"/>
          </a:p>
          <a:p>
            <a:pPr algn="just"/>
            <a:r>
              <a:rPr lang="en-US" dirty="0"/>
              <a:t>Presentations</a:t>
            </a:r>
          </a:p>
          <a:p>
            <a:pPr algn="just"/>
            <a:r>
              <a:rPr lang="en-US" dirty="0"/>
              <a:t>Digital stories</a:t>
            </a:r>
          </a:p>
          <a:p>
            <a:pPr algn="just"/>
            <a:r>
              <a:rPr lang="en-US" dirty="0"/>
              <a:t>Books</a:t>
            </a:r>
          </a:p>
          <a:p>
            <a:pPr algn="just"/>
            <a:r>
              <a:rPr lang="en-US" dirty="0"/>
              <a:t>Games.</a:t>
            </a:r>
            <a:endParaRPr lang="el-GR" dirty="0"/>
          </a:p>
          <a:p>
            <a:endParaRPr lang="el-GR" dirty="0"/>
          </a:p>
        </p:txBody>
      </p:sp>
      <p:pic>
        <p:nvPicPr>
          <p:cNvPr id="5" name="Εγγεγραμμένος ήχος">
            <a:hlinkClick r:id="" action="ppaction://media"/>
            <a:extLst>
              <a:ext uri="{FF2B5EF4-FFF2-40B4-BE49-F238E27FC236}">
                <a16:creationId xmlns:a16="http://schemas.microsoft.com/office/drawing/2014/main" id="{7ACE7F2E-4024-DFC5-6647-9CEAFFC9F6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7467600" cy="692696"/>
          </a:xfrm>
        </p:spPr>
        <p:txBody>
          <a:bodyPr>
            <a:normAutofit/>
          </a:bodyPr>
          <a:lstStyle/>
          <a:p>
            <a:pPr algn="ctr"/>
            <a:r>
              <a:rPr lang="en-US" b="1" dirty="0">
                <a:solidFill>
                  <a:schemeClr val="tx1"/>
                </a:solidFill>
                <a:latin typeface="Times New Roman" panose="02020603050405020304" pitchFamily="18" charset="0"/>
                <a:cs typeface="Times New Roman" panose="02020603050405020304" pitchFamily="18" charset="0"/>
              </a:rPr>
              <a:t>advantages</a:t>
            </a:r>
            <a:endParaRPr lang="el-GR" b="1" dirty="0">
              <a:solidFill>
                <a:schemeClr val="tx1"/>
              </a:solidFill>
              <a:latin typeface="Times New Roman" panose="02020603050405020304" pitchFamily="18" charset="0"/>
              <a:cs typeface="Times New Roman" panose="02020603050405020304" pitchFamily="18" charset="0"/>
            </a:endParaRPr>
          </a:p>
        </p:txBody>
      </p:sp>
      <p:sp>
        <p:nvSpPr>
          <p:cNvPr id="3" name="2 - Θέση περιεχομένου"/>
          <p:cNvSpPr>
            <a:spLocks noGrp="1"/>
          </p:cNvSpPr>
          <p:nvPr>
            <p:ph sz="quarter" idx="1"/>
          </p:nvPr>
        </p:nvSpPr>
        <p:spPr>
          <a:xfrm>
            <a:off x="323528" y="980728"/>
            <a:ext cx="8064896" cy="5493224"/>
          </a:xfrm>
        </p:spPr>
        <p:txBody>
          <a:bodyPr>
            <a:normAutofit fontScale="92500" lnSpcReduction="20000"/>
          </a:bodyPr>
          <a:lstStyle/>
          <a:p>
            <a:r>
              <a:rPr lang="en-US" dirty="0"/>
              <a:t>They make it possible to study situations, which would be too dangerous, expensive and time</a:t>
            </a:r>
          </a:p>
          <a:p>
            <a:r>
              <a:rPr lang="en-US" dirty="0"/>
              <a:t>consuming to implement in a real environment.-</a:t>
            </a:r>
          </a:p>
          <a:p>
            <a:r>
              <a:rPr lang="en-US" dirty="0"/>
              <a:t>Learning to operate a computer or "loading" programs can help master sequential thinking.-</a:t>
            </a:r>
          </a:p>
          <a:p>
            <a:r>
              <a:rPr lang="en-US" dirty="0"/>
              <a:t>Produce less hazardous waste.</a:t>
            </a:r>
          </a:p>
          <a:p>
            <a:r>
              <a:rPr lang="en-US" dirty="0"/>
              <a:t>Students are given the opportunity to carry out the educational application in the place and time of their choice.</a:t>
            </a:r>
          </a:p>
          <a:p>
            <a:r>
              <a:rPr lang="en-US" dirty="0"/>
              <a:t>They don't penalize wrong answers</a:t>
            </a:r>
          </a:p>
          <a:p>
            <a:r>
              <a:rPr lang="en-US" dirty="0"/>
              <a:t>Students learn from their mistakes in a safe system.</a:t>
            </a:r>
          </a:p>
          <a:p>
            <a:r>
              <a:rPr lang="en-US" dirty="0"/>
              <a:t>PCs are fixed in their "</a:t>
            </a:r>
            <a:r>
              <a:rPr lang="en-US" dirty="0" err="1"/>
              <a:t>behaviour</a:t>
            </a:r>
            <a:r>
              <a:rPr lang="en-US" dirty="0"/>
              <a:t>". A child feels less threatened when corrected by the computer than by the teacher or parent.</a:t>
            </a:r>
          </a:p>
          <a:p>
            <a:r>
              <a:rPr lang="en-US" dirty="0"/>
              <a:t>Students prepare their assignments more easily.</a:t>
            </a:r>
          </a:p>
          <a:p>
            <a:r>
              <a:rPr lang="en-US" dirty="0"/>
              <a:t>Students can consolidate the material learned with practice programs.</a:t>
            </a:r>
            <a:endParaRPr lang="el-GR" dirty="0"/>
          </a:p>
        </p:txBody>
      </p:sp>
      <p:pic>
        <p:nvPicPr>
          <p:cNvPr id="4" name="Εγγεγραμμένος ήχος">
            <a:hlinkClick r:id="" action="ppaction://media"/>
            <a:extLst>
              <a:ext uri="{FF2B5EF4-FFF2-40B4-BE49-F238E27FC236}">
                <a16:creationId xmlns:a16="http://schemas.microsoft.com/office/drawing/2014/main" id="{199109DA-F7EA-C691-2918-04F79AB3A4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706090"/>
          </a:xfrm>
        </p:spPr>
        <p:txBody>
          <a:bodyPr/>
          <a:lstStyle/>
          <a:p>
            <a:pPr algn="ctr"/>
            <a:r>
              <a:rPr lang="en-US" b="1" dirty="0">
                <a:solidFill>
                  <a:schemeClr val="tx1"/>
                </a:solidFill>
                <a:latin typeface="Times New Roman" pitchFamily="18" charset="0"/>
                <a:cs typeface="Times New Roman" pitchFamily="18" charset="0"/>
              </a:rPr>
              <a:t>disadvantages</a:t>
            </a:r>
            <a:endParaRPr lang="el-GR" b="1" dirty="0">
              <a:solidFill>
                <a:schemeClr val="tx1"/>
              </a:solidFill>
              <a:latin typeface="Times New Roman" pitchFamily="18" charset="0"/>
              <a:cs typeface="Times New Roman" pitchFamily="18" charset="0"/>
            </a:endParaRPr>
          </a:p>
        </p:txBody>
      </p:sp>
      <p:sp>
        <p:nvSpPr>
          <p:cNvPr id="3" name="2 - Θέση περιεχομένου"/>
          <p:cNvSpPr>
            <a:spLocks noGrp="1"/>
          </p:cNvSpPr>
          <p:nvPr>
            <p:ph sz="quarter" idx="1"/>
          </p:nvPr>
        </p:nvSpPr>
        <p:spPr>
          <a:xfrm>
            <a:off x="251520" y="1340768"/>
            <a:ext cx="8424936" cy="5133184"/>
          </a:xfrm>
        </p:spPr>
        <p:txBody>
          <a:bodyPr>
            <a:normAutofit fontScale="92500" lnSpcReduction="10000"/>
          </a:bodyPr>
          <a:lstStyle/>
          <a:p>
            <a:r>
              <a:rPr lang="en-US" dirty="0"/>
              <a:t>Multimedia applications run the risk of isolating their users in a world of their own.</a:t>
            </a:r>
            <a:endParaRPr lang="el-GR" dirty="0"/>
          </a:p>
          <a:p>
            <a:r>
              <a:rPr lang="en-US" dirty="0"/>
              <a:t>The Internet, and by extension all multimedia applications that use it as a base, is a space where any information can be published and available to everyone. In its current form no form of censorship is practiced. This way the construction and publishing of pages is uncontrolled.</a:t>
            </a:r>
            <a:endParaRPr lang="el-GR" dirty="0"/>
          </a:p>
          <a:p>
            <a:r>
              <a:rPr lang="en-US" dirty="0"/>
              <a:t>Multimedia is a very impressive technology that can appeal to most of people's senses and for this reason, it can prove to be very effective in conveying messages, creating impressions and manipulating the crowd.</a:t>
            </a:r>
            <a:endParaRPr lang="el-GR" dirty="0"/>
          </a:p>
          <a:p>
            <a:r>
              <a:rPr lang="en-US" dirty="0"/>
              <a:t>Multimedia is a technology with many possibilities, but it can just as easily be used for the wrong purposes.</a:t>
            </a:r>
            <a:endParaRPr lang="el-GR" dirty="0"/>
          </a:p>
          <a:p>
            <a:r>
              <a:rPr lang="en-US" dirty="0"/>
              <a:t>Even today, the use of multimedia is considered by many to be so complex that one cannot easily approach it.</a:t>
            </a:r>
          </a:p>
          <a:p>
            <a:endParaRPr lang="el-GR" dirty="0"/>
          </a:p>
          <a:p>
            <a:endParaRPr lang="el-GR" dirty="0"/>
          </a:p>
        </p:txBody>
      </p:sp>
      <p:pic>
        <p:nvPicPr>
          <p:cNvPr id="4" name="Εγγεγραμμένος ήχος">
            <a:hlinkClick r:id="" action="ppaction://media"/>
            <a:extLst>
              <a:ext uri="{FF2B5EF4-FFF2-40B4-BE49-F238E27FC236}">
                <a16:creationId xmlns:a16="http://schemas.microsoft.com/office/drawing/2014/main" id="{74B8201B-AD7A-D6F7-83CD-68A715A443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a:xfrm>
            <a:off x="457200" y="274638"/>
            <a:ext cx="7467600" cy="922114"/>
          </a:xfrm>
        </p:spPr>
        <p:txBody>
          <a:bodyPr>
            <a:noAutofit/>
          </a:bodyPr>
          <a:lstStyle/>
          <a:p>
            <a:pPr algn="ctr"/>
            <a:r>
              <a:rPr lang="en-US" sz="2400" b="1" dirty="0">
                <a:solidFill>
                  <a:schemeClr val="tx1"/>
                </a:solidFill>
                <a:latin typeface="Times New Roman" pitchFamily="18" charset="0"/>
                <a:cs typeface="Times New Roman" pitchFamily="18" charset="0"/>
              </a:rPr>
              <a:t>NEW TECHNOLOGIES IN THE EDUCATION OF PEOPLE WITH SPECIAL NEEDS</a:t>
            </a:r>
            <a:endParaRPr lang="el-GR" sz="2400" b="1" dirty="0">
              <a:solidFill>
                <a:schemeClr val="tx1"/>
              </a:solidFill>
              <a:latin typeface="Times New Roman" pitchFamily="18" charset="0"/>
              <a:cs typeface="Times New Roman" pitchFamily="18" charset="0"/>
            </a:endParaRPr>
          </a:p>
        </p:txBody>
      </p:sp>
      <p:sp>
        <p:nvSpPr>
          <p:cNvPr id="8" name="7 - Θέση περιεχομένου"/>
          <p:cNvSpPr>
            <a:spLocks noGrp="1"/>
          </p:cNvSpPr>
          <p:nvPr>
            <p:ph sz="quarter" idx="1"/>
          </p:nvPr>
        </p:nvSpPr>
        <p:spPr>
          <a:xfrm>
            <a:off x="179512" y="1340768"/>
            <a:ext cx="8424936" cy="5517232"/>
          </a:xfrm>
        </p:spPr>
        <p:txBody>
          <a:bodyPr>
            <a:normAutofit/>
          </a:bodyPr>
          <a:lstStyle/>
          <a:p>
            <a:pPr algn="just"/>
            <a:r>
              <a:rPr lang="en-US" sz="2800" dirty="0">
                <a:latin typeface="Times New Roman" pitchFamily="18" charset="0"/>
                <a:cs typeface="Times New Roman" pitchFamily="18" charset="0"/>
              </a:rPr>
              <a:t>The first goal that the society of the 21st century sets for the school upgrade-reconstruction is the transformation of the educational philosophy so that education begins based on the needs of the student. In other words, instead of the child adapting to a curriculum, this program should respond to the child's requirements and carry out a multifaceted embrace of him. The goal of restructuring is to change the learning environment. The goal of an education that will respond to the particularities of each child can only be found through the flexibility of shaping their learning environment.</a:t>
            </a:r>
            <a:endParaRPr lang="el-GR" sz="2800"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74638"/>
            <a:ext cx="7467600" cy="3442394"/>
          </a:xfrm>
        </p:spPr>
        <p:txBody>
          <a:bodyPr>
            <a:normAutofit/>
          </a:bodyPr>
          <a:lstStyle/>
          <a:p>
            <a:pPr algn="ct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Conclusions</a:t>
            </a:r>
            <a:endParaRPr lang="el-GR"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Εγγεγραμμένος ήχος">
            <a:hlinkClick r:id="" action="ppaction://media"/>
            <a:extLst>
              <a:ext uri="{FF2B5EF4-FFF2-40B4-BE49-F238E27FC236}">
                <a16:creationId xmlns:a16="http://schemas.microsoft.com/office/drawing/2014/main" id="{FF9CDED5-B72C-4D60-BAE8-08ABC0018C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0"/>
            <a:ext cx="7467600" cy="980728"/>
          </a:xfrm>
        </p:spPr>
        <p:txBody>
          <a:bodyPr>
            <a:normAutofit/>
          </a:bodyPr>
          <a:lstStyle/>
          <a:p>
            <a:pPr algn="ctr"/>
            <a:r>
              <a:rPr lang="en-US" sz="3600" b="1" dirty="0">
                <a:solidFill>
                  <a:schemeClr val="tx1"/>
                </a:solidFill>
                <a:latin typeface="Times New Roman" pitchFamily="18" charset="0"/>
                <a:cs typeface="Times New Roman" pitchFamily="18" charset="0"/>
              </a:rPr>
              <a:t>Conclusions</a:t>
            </a:r>
            <a:endParaRPr lang="el-GR" sz="3600" b="1" dirty="0">
              <a:solidFill>
                <a:schemeClr val="tx1"/>
              </a:solidFill>
              <a:latin typeface="Times New Roman" pitchFamily="18" charset="0"/>
              <a:cs typeface="Times New Roman" pitchFamily="18" charset="0"/>
            </a:endParaRPr>
          </a:p>
        </p:txBody>
      </p:sp>
      <p:sp>
        <p:nvSpPr>
          <p:cNvPr id="4" name="3 - Θέση περιεχομένου"/>
          <p:cNvSpPr>
            <a:spLocks noGrp="1"/>
          </p:cNvSpPr>
          <p:nvPr>
            <p:ph sz="quarter" idx="1"/>
          </p:nvPr>
        </p:nvSpPr>
        <p:spPr>
          <a:xfrm>
            <a:off x="179512" y="1124744"/>
            <a:ext cx="8496944" cy="5544616"/>
          </a:xfrm>
        </p:spPr>
        <p:txBody>
          <a:bodyPr>
            <a:normAutofit/>
          </a:bodyPr>
          <a:lstStyle/>
          <a:p>
            <a:pPr algn="ctr">
              <a:buNone/>
            </a:pPr>
            <a:r>
              <a:rPr lang="en-US" dirty="0">
                <a:latin typeface="Times New Roman" pitchFamily="18" charset="0"/>
                <a:cs typeface="Times New Roman" pitchFamily="18" charset="0"/>
              </a:rPr>
              <a:t>From the results of this research</a:t>
            </a:r>
            <a:endParaRPr lang="el-GR" dirty="0">
              <a:latin typeface="Times New Roman" pitchFamily="18" charset="0"/>
              <a:cs typeface="Times New Roman" pitchFamily="18" charset="0"/>
            </a:endParaRPr>
          </a:p>
          <a:p>
            <a:pPr algn="ctr">
              <a:buNone/>
            </a:pPr>
            <a:endParaRPr lang="el-GR" dirty="0">
              <a:latin typeface="Times New Roman" pitchFamily="18" charset="0"/>
              <a:cs typeface="Times New Roman" pitchFamily="18" charset="0"/>
            </a:endParaRPr>
          </a:p>
          <a:p>
            <a:pPr algn="ctr">
              <a:buNone/>
            </a:pPr>
            <a:endParaRPr lang="en-US" dirty="0">
              <a:latin typeface="Times New Roman" pitchFamily="18" charset="0"/>
              <a:cs typeface="Times New Roman" pitchFamily="18" charset="0"/>
            </a:endParaRPr>
          </a:p>
          <a:p>
            <a:pPr algn="ctr">
              <a:buNone/>
            </a:pPr>
            <a:endParaRPr lang="el-GR" dirty="0">
              <a:latin typeface="Times New Roman" pitchFamily="18" charset="0"/>
              <a:cs typeface="Times New Roman" pitchFamily="18" charset="0"/>
            </a:endParaRPr>
          </a:p>
          <a:p>
            <a:pPr algn="ctr">
              <a:buNone/>
            </a:pPr>
            <a:r>
              <a:rPr lang="en-US" dirty="0">
                <a:latin typeface="Times New Roman" pitchFamily="18" charset="0"/>
                <a:cs typeface="Times New Roman" pitchFamily="18" charset="0"/>
              </a:rPr>
              <a:t>One of the main obstacles faced by people with special needs is the negative attitude and prejudice of society. Stereotypes, attitudes and behaviors that lead to exclusion must be changed.</a:t>
            </a:r>
            <a:endParaRPr lang="el-GR" dirty="0">
              <a:latin typeface="Times New Roman" pitchFamily="18" charset="0"/>
              <a:cs typeface="Times New Roman" pitchFamily="18" charset="0"/>
            </a:endParaRPr>
          </a:p>
          <a:p>
            <a:pPr algn="ctr">
              <a:buNone/>
            </a:pPr>
            <a:endParaRPr lang="el-GR" dirty="0">
              <a:latin typeface="Times New Roman" pitchFamily="18" charset="0"/>
              <a:cs typeface="Times New Roman" pitchFamily="18" charset="0"/>
            </a:endParaRPr>
          </a:p>
        </p:txBody>
      </p:sp>
      <p:sp>
        <p:nvSpPr>
          <p:cNvPr id="5" name="4 - Βέλος προς τα κάτω"/>
          <p:cNvSpPr/>
          <p:nvPr/>
        </p:nvSpPr>
        <p:spPr>
          <a:xfrm>
            <a:off x="3995936" y="1700808"/>
            <a:ext cx="86409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Εγγεγραμμένος ήχος">
            <a:hlinkClick r:id="" action="ppaction://media"/>
            <a:extLst>
              <a:ext uri="{FF2B5EF4-FFF2-40B4-BE49-F238E27FC236}">
                <a16:creationId xmlns:a16="http://schemas.microsoft.com/office/drawing/2014/main" id="{A583B51E-E1A6-854C-18D1-FFBD1C4AE8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Αποκορύφωμα">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8132</TotalTime>
  <Words>1466</Words>
  <Application>Microsoft Office PowerPoint</Application>
  <PresentationFormat>Presentación en pantalla (4:3)</PresentationFormat>
  <Paragraphs>82</Paragraphs>
  <Slides>20</Slides>
  <Notes>0</Notes>
  <HiddenSlides>0</HiddenSlides>
  <MMClips>21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Century Schoolbook</vt:lpstr>
      <vt:lpstr>Times New Roman</vt:lpstr>
      <vt:lpstr>Wingdings</vt:lpstr>
      <vt:lpstr>Wingdings 2</vt:lpstr>
      <vt:lpstr>Προεξοχή</vt:lpstr>
      <vt:lpstr>Presentación de PowerPoint</vt:lpstr>
      <vt:lpstr>Introduction</vt:lpstr>
      <vt:lpstr>new technologies in education</vt:lpstr>
      <vt:lpstr>The use of new technologies in education includes:</vt:lpstr>
      <vt:lpstr>advantages</vt:lpstr>
      <vt:lpstr>disadvantages</vt:lpstr>
      <vt:lpstr>NEW TECHNOLOGIES IN THE EDUCATION OF PEOPLE WITH SPECIAL NEEDS</vt:lpstr>
      <vt:lpstr>Conclusions</vt:lpstr>
      <vt:lpstr>Conclusions</vt:lpstr>
      <vt:lpstr>Conclusions</vt:lpstr>
      <vt:lpstr>problems faced by a teacher in a classroom with students with learning disabilities</vt:lpstr>
      <vt:lpstr>New technologies often provide an answer to the above challenges</vt:lpstr>
      <vt:lpstr>Presentación de PowerPoint</vt:lpstr>
      <vt:lpstr>Presentación de PowerPoint</vt:lpstr>
      <vt:lpstr>Presentación de PowerPoint</vt:lpstr>
      <vt:lpstr>Presentación de PowerPoint</vt:lpstr>
      <vt:lpstr>Presentación de PowerPoint</vt:lpstr>
      <vt:lpstr>Presentación de PowerPoint</vt:lpstr>
      <vt:lpstr>bibliography</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Ramón Ruiz</cp:lastModifiedBy>
  <cp:revision>98</cp:revision>
  <dcterms:created xsi:type="dcterms:W3CDTF">2017-01-09T21:59:40Z</dcterms:created>
  <dcterms:modified xsi:type="dcterms:W3CDTF">2025-07-07T16:05:36Z</dcterms:modified>
</cp:coreProperties>
</file>